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4"/>
  </p:notes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74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35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4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770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7471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805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81174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894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762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4496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43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574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297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229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397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6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831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119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837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4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pw3Mf88lYRvW13J8E8Nxx-MlDdiGOabw/view?usp=drive_lin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hyperlink" Target="https://drive.google.com/uc?export=download&amp;id=1pw3Mf88lYRvW13J8E8Nxx-MlDdiGOab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9"/>
          <p:cNvGrpSpPr/>
          <p:nvPr/>
        </p:nvGrpSpPr>
        <p:grpSpPr>
          <a:xfrm rot="5400000">
            <a:off x="2045458" y="-2045456"/>
            <a:ext cx="5143500" cy="9234411"/>
            <a:chOff x="0" y="-47625"/>
            <a:chExt cx="2709333" cy="4864217"/>
          </a:xfrm>
          <a:solidFill>
            <a:schemeClr val="bg1">
              <a:lumMod val="95000"/>
            </a:schemeClr>
          </a:solidFill>
        </p:grpSpPr>
        <p:sp>
          <p:nvSpPr>
            <p:cNvPr id="36" name="Google Shape;36;p9"/>
            <p:cNvSpPr/>
            <p:nvPr/>
          </p:nvSpPr>
          <p:spPr>
            <a:xfrm>
              <a:off x="0" y="0"/>
              <a:ext cx="2709333" cy="4816592"/>
            </a:xfrm>
            <a:custGeom>
              <a:avLst/>
              <a:gdLst/>
              <a:ahLst/>
              <a:cxnLst/>
              <a:rect l="l" t="t" r="r" b="b"/>
              <a:pathLst>
                <a:path w="2709333" h="4816592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4816592"/>
                  </a:lnTo>
                  <a:lnTo>
                    <a:pt x="0" y="48165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7" name="Google Shape;37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9"/>
          <p:cNvGrpSpPr/>
          <p:nvPr/>
        </p:nvGrpSpPr>
        <p:grpSpPr>
          <a:xfrm>
            <a:off x="435157" y="283502"/>
            <a:ext cx="8322874" cy="4647042"/>
            <a:chOff x="0" y="0"/>
            <a:chExt cx="22194332" cy="12392113"/>
          </a:xfrm>
        </p:grpSpPr>
        <p:sp>
          <p:nvSpPr>
            <p:cNvPr id="39" name="Google Shape;39;p9"/>
            <p:cNvSpPr/>
            <p:nvPr/>
          </p:nvSpPr>
          <p:spPr>
            <a:xfrm>
              <a:off x="4028" y="12104970"/>
              <a:ext cx="22190303" cy="261743"/>
            </a:xfrm>
            <a:custGeom>
              <a:avLst/>
              <a:gdLst/>
              <a:ahLst/>
              <a:cxnLst/>
              <a:rect l="l" t="t" r="r" b="b"/>
              <a:pathLst>
                <a:path w="22190303" h="261743" extrusionOk="0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524" b="-5575360"/>
              </a:stretch>
            </a:blipFill>
            <a:ln>
              <a:noFill/>
            </a:ln>
          </p:spPr>
        </p:sp>
        <p:sp>
          <p:nvSpPr>
            <p:cNvPr id="40" name="Google Shape;40;p9"/>
            <p:cNvSpPr/>
            <p:nvPr/>
          </p:nvSpPr>
          <p:spPr>
            <a:xfrm>
              <a:off x="0" y="77552"/>
              <a:ext cx="340312" cy="12301860"/>
            </a:xfrm>
            <a:custGeom>
              <a:avLst/>
              <a:gdLst/>
              <a:ahLst/>
              <a:cxnLst/>
              <a:rect l="l" t="t" r="r" b="b"/>
              <a:pathLst>
                <a:path w="340312" h="12301860" extrusionOk="0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-5322991"/>
              </a:stretch>
            </a:blipFill>
            <a:ln>
              <a:noFill/>
            </a:ln>
          </p:spPr>
        </p:sp>
        <p:sp>
          <p:nvSpPr>
            <p:cNvPr id="41" name="Google Shape;41;p9"/>
            <p:cNvSpPr/>
            <p:nvPr/>
          </p:nvSpPr>
          <p:spPr>
            <a:xfrm>
              <a:off x="4028" y="0"/>
              <a:ext cx="22190303" cy="261743"/>
            </a:xfrm>
            <a:custGeom>
              <a:avLst/>
              <a:gdLst/>
              <a:ahLst/>
              <a:cxnLst/>
              <a:rect l="l" t="t" r="r" b="b"/>
              <a:pathLst>
                <a:path w="22190303" h="261743" extrusionOk="0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-524" b="-5575360"/>
              </a:stretch>
            </a:blipFill>
            <a:ln>
              <a:noFill/>
            </a:ln>
          </p:spPr>
        </p:sp>
        <p:sp>
          <p:nvSpPr>
            <p:cNvPr id="42" name="Google Shape;42;p9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avLst/>
              <a:gdLst/>
              <a:ahLst/>
              <a:cxnLst/>
              <a:rect l="l" t="t" r="r" b="b"/>
              <a:pathLst>
                <a:path w="12379413" h="290346" extrusionOk="0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r="-524" b="-2755511"/>
              </a:stretch>
            </a:blipFill>
            <a:ln>
              <a:noFill/>
            </a:ln>
          </p:spPr>
        </p:sp>
      </p:grpSp>
      <p:sp>
        <p:nvSpPr>
          <p:cNvPr id="44" name="Google Shape;44;p9"/>
          <p:cNvSpPr/>
          <p:nvPr/>
        </p:nvSpPr>
        <p:spPr>
          <a:xfrm>
            <a:off x="5675992" y="2119795"/>
            <a:ext cx="2325606" cy="23255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6773" r="-26772"/>
            </a:stretch>
          </a:blip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/>
          </a:p>
        </p:txBody>
      </p:sp>
      <p:sp>
        <p:nvSpPr>
          <p:cNvPr id="45" name="Google Shape;45;p9"/>
          <p:cNvSpPr/>
          <p:nvPr/>
        </p:nvSpPr>
        <p:spPr>
          <a:xfrm flipH="1">
            <a:off x="-1980536" y="2224132"/>
            <a:ext cx="8115300" cy="2941796"/>
          </a:xfrm>
          <a:custGeom>
            <a:avLst/>
            <a:gdLst/>
            <a:ahLst/>
            <a:cxnLst/>
            <a:rect l="l" t="t" r="r" b="b"/>
            <a:pathLst>
              <a:path w="16230600" h="5883592" extrusionOk="0">
                <a:moveTo>
                  <a:pt x="16230600" y="0"/>
                </a:moveTo>
                <a:lnTo>
                  <a:pt x="0" y="0"/>
                </a:lnTo>
                <a:lnTo>
                  <a:pt x="0" y="5883593"/>
                </a:lnTo>
                <a:lnTo>
                  <a:pt x="16230600" y="5883593"/>
                </a:lnTo>
                <a:lnTo>
                  <a:pt x="1623060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" name="Google Shape;47;p9"/>
          <p:cNvSpPr txBox="1"/>
          <p:nvPr/>
        </p:nvSpPr>
        <p:spPr>
          <a:xfrm>
            <a:off x="3681896" y="883368"/>
            <a:ext cx="4284448" cy="60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1"/>
              </a:lnSpc>
            </a:pPr>
            <a:r>
              <a:rPr lang="en-US" sz="3549" b="1" dirty="0" err="1">
                <a:solidFill>
                  <a:srgbClr val="000000"/>
                </a:solidFill>
                <a:latin typeface="Arial Rounded MT Bold" panose="020F0704030504030204" pitchFamily="34" charset="0"/>
                <a:ea typeface="Montserrat"/>
                <a:cs typeface="Montserrat"/>
                <a:sym typeface="Montserrat"/>
              </a:rPr>
              <a:t>CytoAutoClustur</a:t>
            </a:r>
            <a:endParaRPr lang="en-US" sz="900" dirty="0">
              <a:latin typeface="Arial Rounded MT Bold" panose="020F0704030504030204" pitchFamily="34" charset="0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1466631" y="636016"/>
            <a:ext cx="1294738" cy="126468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78578" t="-29533" r="-25045"/>
            </a:stretch>
          </a:blip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C3570-8047-8545-0E85-B9C8DABAB382}"/>
              </a:ext>
            </a:extLst>
          </p:cNvPr>
          <p:cNvSpPr txBox="1"/>
          <p:nvPr/>
        </p:nvSpPr>
        <p:spPr>
          <a:xfrm>
            <a:off x="4079882" y="1432652"/>
            <a:ext cx="589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 Study of Mass Cytometry in Cells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8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94084" y="902970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Semi-Supervised Learning &amp; Metrics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22959" y="1949417"/>
            <a:ext cx="491369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000"/>
              </a:lnSpc>
              <a:buSzPct val="100000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Semi-Supervised Techniques: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Leveraging Autoencoders for feature extraction.</a:t>
            </a:r>
          </a:p>
          <a:p>
            <a:pPr algn="just">
              <a:lnSpc>
                <a:spcPts val="2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
</a:t>
            </a: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Performance Metrics: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Evaluation criteria for model effectiveness.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1A353-0331-02E8-3B44-3DDC37AE5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84" y="3375206"/>
            <a:ext cx="2295845" cy="657317"/>
          </a:xfrm>
          <a:prstGeom prst="rect">
            <a:avLst/>
          </a:prstGeom>
        </p:spPr>
      </p:pic>
      <p:sp>
        <p:nvSpPr>
          <p:cNvPr id="15" name="Google Shape;116;p13">
            <a:extLst>
              <a:ext uri="{FF2B5EF4-FFF2-40B4-BE49-F238E27FC236}">
                <a16:creationId xmlns:a16="http://schemas.microsoft.com/office/drawing/2014/main" id="{BA907EDC-AC57-CF4A-9CA7-696CDA290CA8}"/>
              </a:ext>
            </a:extLst>
          </p:cNvPr>
          <p:cNvSpPr/>
          <p:nvPr/>
        </p:nvSpPr>
        <p:spPr>
          <a:xfrm>
            <a:off x="6741828" y="1912757"/>
            <a:ext cx="2010344" cy="203807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33330" r="-3333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9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78581" y="951548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Visualizations and Gradio Demo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78581" y="1960246"/>
            <a:ext cx="4389120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000"/>
              </a:lnSpc>
              <a:buSzPct val="100000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Final t-SNE Visualization: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Post-modeling clustering results.</a:t>
            </a:r>
          </a:p>
          <a:p>
            <a:pPr algn="just">
              <a:lnSpc>
                <a:spcPts val="2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
</a:t>
            </a: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Gradio Demo: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Interactive interface for predictions and analysis.</a:t>
            </a:r>
          </a:p>
          <a:p>
            <a:pPr algn="just">
              <a:lnSpc>
                <a:spcPts val="2000"/>
              </a:lnSpc>
              <a:buSzPct val="100000"/>
            </a:pPr>
            <a:endParaRPr lang="en-US" dirty="0">
              <a:solidFill>
                <a:srgbClr val="000000"/>
              </a:solidFill>
              <a:latin typeface="Outfit" pitchFamily="34" charset="0"/>
              <a:ea typeface="Outfit" pitchFamily="34" charset="-122"/>
            </a:endParaRPr>
          </a:p>
          <a:p>
            <a:pPr algn="just">
              <a:lnSpc>
                <a:spcPts val="2000"/>
              </a:lnSpc>
              <a:buSzPct val="100000"/>
            </a:pPr>
            <a:endParaRPr lang="en-US" dirty="0">
              <a:solidFill>
                <a:srgbClr val="000000"/>
              </a:solidFill>
              <a:latin typeface="Outfit" pitchFamily="34" charset="0"/>
              <a:ea typeface="Outfit" pitchFamily="34" charset="-122"/>
            </a:endParaRPr>
          </a:p>
          <a:p>
            <a:pPr algn="just">
              <a:lnSpc>
                <a:spcPts val="2000"/>
              </a:lnSpc>
              <a:buSzPct val="100000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</a:rPr>
              <a:t>RECORDING :-  </a:t>
            </a:r>
            <a:r>
              <a:rPr lang="en-US" b="1" dirty="0">
                <a:solidFill>
                  <a:srgbClr val="0070C0"/>
                </a:solidFill>
                <a:latin typeface="Outfit" pitchFamily="34" charset="0"/>
                <a:ea typeface="Outfit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</a:t>
            </a: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</a:rPr>
              <a:t>       </a:t>
            </a:r>
            <a:r>
              <a:rPr lang="en-US" b="1" dirty="0">
                <a:solidFill>
                  <a:srgbClr val="0070C0"/>
                </a:solidFill>
                <a:latin typeface="Outfit" pitchFamily="34" charset="0"/>
                <a:ea typeface="Outfit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5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450F19-F43E-2367-50AA-9C0B95CBC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154" y="1357162"/>
            <a:ext cx="3108960" cy="28779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remium Vector | Thank You, Hand lettering Thank You, decorative graphic on white  background.">
            <a:extLst>
              <a:ext uri="{FF2B5EF4-FFF2-40B4-BE49-F238E27FC236}">
                <a16:creationId xmlns:a16="http://schemas.microsoft.com/office/drawing/2014/main" id="{296D21BE-AE60-DBB4-613D-4176C3BB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30" y="375385"/>
            <a:ext cx="6112111" cy="40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46399D-E624-F088-BA14-27C8474F71F1}"/>
              </a:ext>
            </a:extLst>
          </p:cNvPr>
          <p:cNvSpPr txBox="1"/>
          <p:nvPr/>
        </p:nvSpPr>
        <p:spPr>
          <a:xfrm>
            <a:off x="355052" y="4145224"/>
            <a:ext cx="4575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</a:rPr>
              <a:t>From</a:t>
            </a:r>
            <a:r>
              <a:rPr lang="en-IN" sz="2400" dirty="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</a:rPr>
              <a:t>:- Divanshu</a:t>
            </a:r>
          </a:p>
        </p:txBody>
      </p:sp>
      <p:sp>
        <p:nvSpPr>
          <p:cNvPr id="4" name="Google Shape;185;p16">
            <a:extLst>
              <a:ext uri="{FF2B5EF4-FFF2-40B4-BE49-F238E27FC236}">
                <a16:creationId xmlns:a16="http://schemas.microsoft.com/office/drawing/2014/main" id="{DF19679A-2C45-FCE3-03AD-F29DC2C1E628}"/>
              </a:ext>
            </a:extLst>
          </p:cNvPr>
          <p:cNvSpPr/>
          <p:nvPr/>
        </p:nvSpPr>
        <p:spPr>
          <a:xfrm>
            <a:off x="7569170" y="3804976"/>
            <a:ext cx="1574830" cy="1338524"/>
          </a:xfrm>
          <a:custGeom>
            <a:avLst/>
            <a:gdLst/>
            <a:ahLst/>
            <a:cxnLst/>
            <a:rect l="l" t="t" r="r" b="b"/>
            <a:pathLst>
              <a:path w="9586596" h="9586596" extrusionOk="0">
                <a:moveTo>
                  <a:pt x="0" y="0"/>
                </a:moveTo>
                <a:lnTo>
                  <a:pt x="9586596" y="0"/>
                </a:lnTo>
                <a:lnTo>
                  <a:pt x="9586596" y="9586597"/>
                </a:lnTo>
                <a:lnTo>
                  <a:pt x="0" y="9586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8081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72438" y="1038326"/>
            <a:ext cx="2286000" cy="9144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Table of Contents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3968036" y="826800"/>
            <a:ext cx="4114800" cy="51022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065164" y="1100352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01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522364" y="1100352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Project Overview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065164" y="148916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02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522364" y="148916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Selecting the Right Dataset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065164" y="185492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03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522364" y="185492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EDA Techniques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065164" y="222068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04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522364" y="222068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Visualizing Data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065164" y="258644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05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522364" y="258644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Data Corruption and Splitting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065164" y="295220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06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522364" y="295220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Machine Learning Models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065164" y="331796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07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522364" y="331796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Semi-Supervised Learning &amp; Metrics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3065164" y="3683724"/>
            <a:ext cx="6400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08</a:t>
            </a:r>
            <a:endParaRPr lang="en-US" sz="1600" dirty="0">
              <a:latin typeface="Segoe UI Variable Text Semibold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3476644" y="3683724"/>
            <a:ext cx="411480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Segoe UI Variable Text Semibold" pitchFamily="2" charset="0"/>
                <a:ea typeface="Outfit" pitchFamily="34" charset="-122"/>
                <a:cs typeface="Outfit" pitchFamily="34" charset="-120"/>
              </a:rPr>
              <a:t>Visualizations and Gradio Demo</a:t>
            </a:r>
            <a:endParaRPr lang="en-US" sz="1600" dirty="0">
              <a:latin typeface="Segoe UI Variable Text Semibold" pitchFamily="2" charset="0"/>
            </a:endParaRPr>
          </a:p>
        </p:txBody>
      </p:sp>
      <p:grpSp>
        <p:nvGrpSpPr>
          <p:cNvPr id="4" name="Google Shape;129;p14">
            <a:extLst>
              <a:ext uri="{FF2B5EF4-FFF2-40B4-BE49-F238E27FC236}">
                <a16:creationId xmlns:a16="http://schemas.microsoft.com/office/drawing/2014/main" id="{353F28B5-5E4E-2A43-17EC-06629F3EC7B3}"/>
              </a:ext>
            </a:extLst>
          </p:cNvPr>
          <p:cNvGrpSpPr/>
          <p:nvPr/>
        </p:nvGrpSpPr>
        <p:grpSpPr>
          <a:xfrm>
            <a:off x="-821036" y="2212932"/>
            <a:ext cx="3576264" cy="3497632"/>
            <a:chOff x="0" y="0"/>
            <a:chExt cx="812800" cy="812800"/>
          </a:xfrm>
        </p:grpSpPr>
        <p:sp>
          <p:nvSpPr>
            <p:cNvPr id="22" name="Google Shape;130;p14">
              <a:extLst>
                <a:ext uri="{FF2B5EF4-FFF2-40B4-BE49-F238E27FC236}">
                  <a16:creationId xmlns:a16="http://schemas.microsoft.com/office/drawing/2014/main" id="{BEF3A6D6-49E7-08D2-40C1-BB89299C37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;p14">
              <a:extLst>
                <a:ext uri="{FF2B5EF4-FFF2-40B4-BE49-F238E27FC236}">
                  <a16:creationId xmlns:a16="http://schemas.microsoft.com/office/drawing/2014/main" id="{4D36AD19-2D26-C167-8F93-489C7F1ECAA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137;p14">
            <a:extLst>
              <a:ext uri="{FF2B5EF4-FFF2-40B4-BE49-F238E27FC236}">
                <a16:creationId xmlns:a16="http://schemas.microsoft.com/office/drawing/2014/main" id="{E5DDBFC5-654E-AE2D-A81A-BF66902BAD70}"/>
              </a:ext>
            </a:extLst>
          </p:cNvPr>
          <p:cNvSpPr/>
          <p:nvPr/>
        </p:nvSpPr>
        <p:spPr>
          <a:xfrm flipH="1">
            <a:off x="47195" y="2429581"/>
            <a:ext cx="2331922" cy="2725583"/>
          </a:xfrm>
          <a:custGeom>
            <a:avLst/>
            <a:gdLst/>
            <a:ahLst/>
            <a:cxnLst/>
            <a:rect l="l" t="t" r="r" b="b"/>
            <a:pathLst>
              <a:path w="9630221" h="10107685" extrusionOk="0">
                <a:moveTo>
                  <a:pt x="9630221" y="0"/>
                </a:moveTo>
                <a:lnTo>
                  <a:pt x="0" y="0"/>
                </a:lnTo>
                <a:lnTo>
                  <a:pt x="0" y="10107685"/>
                </a:lnTo>
                <a:lnTo>
                  <a:pt x="9630221" y="10107685"/>
                </a:lnTo>
                <a:lnTo>
                  <a:pt x="963022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4954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51112" y="500542"/>
            <a:ext cx="5063778" cy="59359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IN" sz="2800" dirty="0"/>
              <a:t>Project Overview</a:t>
            </a:r>
            <a:endParaRPr lang="en-US" sz="2800" b="1" dirty="0"/>
          </a:p>
        </p:txBody>
      </p:sp>
      <p:sp>
        <p:nvSpPr>
          <p:cNvPr id="10" name="Text 6"/>
          <p:cNvSpPr/>
          <p:nvPr/>
        </p:nvSpPr>
        <p:spPr>
          <a:xfrm>
            <a:off x="1954818" y="1775013"/>
            <a:ext cx="4389120" cy="286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D626541-A111-5450-07C4-657222BC48A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51113" y="2173963"/>
            <a:ext cx="6339329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400" b="1" dirty="0"/>
              <a:t>Key Features:</a:t>
            </a:r>
          </a:p>
          <a:p>
            <a:endParaRPr lang="en-GB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/>
              <a:t>Semi-Supervised Learning</a:t>
            </a:r>
            <a:r>
              <a:rPr lang="en-GB" sz="1400" dirty="0"/>
              <a:t>: Leverages both labelled and unlabelled data to enhance clustering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/>
              <a:t>Efficient Cell Grouping</a:t>
            </a:r>
            <a:r>
              <a:rPr lang="en-GB" sz="1400" dirty="0"/>
              <a:t>: Segments cells into distinct clusters based on nuanced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/>
              <a:t>Optimized for Performance</a:t>
            </a:r>
            <a:r>
              <a:rPr lang="en-GB" sz="1400" dirty="0"/>
              <a:t>: Handles large datasets with speed and precision.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/>
              <a:t>Interpretability</a:t>
            </a:r>
            <a:r>
              <a:rPr lang="en-GB" sz="1400" dirty="0"/>
              <a:t>: Visualizes and explains cluster distributions clearly.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/>
              <a:t>Scalability</a:t>
            </a:r>
            <a:r>
              <a:rPr lang="en-GB" sz="1400" dirty="0"/>
              <a:t>: Manages large, complex datasets without compromising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D0000-0F36-917A-9062-E4300951AC96}"/>
              </a:ext>
            </a:extLst>
          </p:cNvPr>
          <p:cNvSpPr txBox="1"/>
          <p:nvPr/>
        </p:nvSpPr>
        <p:spPr>
          <a:xfrm>
            <a:off x="751111" y="1105557"/>
            <a:ext cx="60799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 err="1"/>
              <a:t>CytoAutoCluster</a:t>
            </a:r>
            <a:r>
              <a:rPr lang="en-GB" sz="1400" dirty="0"/>
              <a:t> is an advanced solution for clustering cells based on unique characteristics. Using semi-supervised learning, it enhances clustering accuracy and computational efficiency, providing valuable insights into cellular data.</a:t>
            </a:r>
            <a:endParaRPr lang="en-IN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41402" y="698119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Selecting the Right Dataset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34EBC-D440-7FED-0AF7-E7FE62C5BF86}"/>
              </a:ext>
            </a:extLst>
          </p:cNvPr>
          <p:cNvSpPr txBox="1"/>
          <p:nvPr/>
        </p:nvSpPr>
        <p:spPr>
          <a:xfrm>
            <a:off x="841401" y="1414288"/>
            <a:ext cx="5182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Criteria for dataset selection</a:t>
            </a:r>
            <a:r>
              <a:rPr lang="en-IN" u="sng" dirty="0"/>
              <a:t>:</a:t>
            </a:r>
          </a:p>
          <a:p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Documentation and context.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Number of samples and feature 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Checking for biases.</a:t>
            </a:r>
          </a:p>
          <a:p>
            <a:pPr lvl="1"/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Conduct Exploratory Data Analysis (EDA) to confirm dataset suitability.</a:t>
            </a:r>
          </a:p>
        </p:txBody>
      </p:sp>
      <p:sp>
        <p:nvSpPr>
          <p:cNvPr id="12" name="Google Shape;391;p25">
            <a:extLst>
              <a:ext uri="{FF2B5EF4-FFF2-40B4-BE49-F238E27FC236}">
                <a16:creationId xmlns:a16="http://schemas.microsoft.com/office/drawing/2014/main" id="{FF35E97B-D0C3-B672-7224-813EF1C73579}"/>
              </a:ext>
            </a:extLst>
          </p:cNvPr>
          <p:cNvSpPr/>
          <p:nvPr/>
        </p:nvSpPr>
        <p:spPr>
          <a:xfrm rot="15444085">
            <a:off x="5618340" y="-269085"/>
            <a:ext cx="1302216" cy="130221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901" r="-2490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933610" y="705803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EDA Techniques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114800" y="2160270"/>
            <a:ext cx="4389120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000"/>
              </a:lnSpc>
              <a:buSzPct val="100000"/>
            </a:pP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A9D414B3-E1DB-2CB8-A581-2EFB22B6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36" y="1468756"/>
            <a:ext cx="606872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Null vs Non-Null 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plot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Importance: Identify missing data for imputation or removal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Label Distribution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plot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Importance: Understand class balance.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409;p27">
            <a:extLst>
              <a:ext uri="{FF2B5EF4-FFF2-40B4-BE49-F238E27FC236}">
                <a16:creationId xmlns:a16="http://schemas.microsoft.com/office/drawing/2014/main" id="{D5D33C46-9CD9-9478-10BF-3BD5844759F5}"/>
              </a:ext>
            </a:extLst>
          </p:cNvPr>
          <p:cNvSpPr/>
          <p:nvPr/>
        </p:nvSpPr>
        <p:spPr>
          <a:xfrm>
            <a:off x="7351254" y="3390900"/>
            <a:ext cx="1828800" cy="1752600"/>
          </a:xfrm>
          <a:custGeom>
            <a:avLst/>
            <a:gdLst/>
            <a:ahLst/>
            <a:cxnLst/>
            <a:rect l="l" t="t" r="r" b="b"/>
            <a:pathLst>
              <a:path w="4433570" h="6350000" extrusionOk="0">
                <a:moveTo>
                  <a:pt x="4433570" y="0"/>
                </a:moveTo>
                <a:lnTo>
                  <a:pt x="4433570" y="0"/>
                </a:lnTo>
                <a:lnTo>
                  <a:pt x="4433570" y="0"/>
                </a:lnTo>
                <a:lnTo>
                  <a:pt x="4433570" y="6350000"/>
                </a:lnTo>
                <a:lnTo>
                  <a:pt x="4433570" y="6350000"/>
                </a:lnTo>
                <a:lnTo>
                  <a:pt x="0" y="6350000"/>
                </a:lnTo>
                <a:lnTo>
                  <a:pt x="0" y="6350000"/>
                </a:lnTo>
                <a:lnTo>
                  <a:pt x="0" y="4433570"/>
                </a:lnTo>
                <a:cubicBezTo>
                  <a:pt x="0" y="1985010"/>
                  <a:pt x="1985010" y="0"/>
                  <a:pt x="443357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1608" r="-2160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93276" y="737235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EDA Techniques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22960" y="1531620"/>
            <a:ext cx="4389120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B8B8463D-B0A2-5423-5FAC-B5912809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276" y="1673244"/>
            <a:ext cx="540432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Histograms of Numerical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Assessing patterns like normality, skewness, and outliers.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 Plots and Count Plots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Visualizing distributions, medians, and outliers.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 for histogram and box plot placeholders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5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919213" y="925830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Visualizing Data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919212" y="1668780"/>
            <a:ext cx="4389121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Correlation Matrix: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Heatmap analysis for relationships between features.
</a:t>
            </a: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Skewness and Kurtosis Analysis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Understanding asymmetry and outlier impact.
</a:t>
            </a: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t-SNE Visualization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Dimensionality reduction for visualizing clusters and patterns.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C76234-5527-D1E7-2795-0DAE1E4A5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779" y="1246359"/>
            <a:ext cx="3104337" cy="26507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6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548639" y="951548"/>
            <a:ext cx="5034013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Corruption and Splitting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78582" y="1774508"/>
            <a:ext cx="5231330" cy="1613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000"/>
              </a:lnSpc>
              <a:buSzPct val="100000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Binary Mask and Corrupted Data Analysis: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Synthetic corruption testing for robustness.</a:t>
            </a:r>
          </a:p>
          <a:p>
            <a:pPr algn="just">
              <a:lnSpc>
                <a:spcPts val="2000"/>
              </a:lnSpc>
              <a:buSzPct val="100000"/>
            </a:pPr>
            <a:endParaRPr lang="en-US" dirty="0">
              <a:solidFill>
                <a:srgbClr val="000000"/>
              </a:solidFill>
              <a:latin typeface="Outfit" pitchFamily="34" charset="0"/>
              <a:ea typeface="Outfit" pitchFamily="34" charset="-122"/>
              <a:cs typeface="Outfit" pitchFamily="34" charset="-120"/>
            </a:endParaRPr>
          </a:p>
          <a:p>
            <a:pPr algn="just">
              <a:lnSpc>
                <a:spcPts val="2000"/>
              </a:lnSpc>
              <a:buSzPct val="100000"/>
            </a:pPr>
            <a:endParaRPr lang="en-US" dirty="0">
              <a:solidFill>
                <a:srgbClr val="000000"/>
              </a:solidFill>
              <a:latin typeface="Outfit" pitchFamily="34" charset="0"/>
              <a:ea typeface="Outfit" pitchFamily="34" charset="-122"/>
              <a:cs typeface="Outfit" pitchFamily="34" charset="-120"/>
            </a:endParaRPr>
          </a:p>
          <a:p>
            <a:pPr algn="just">
              <a:lnSpc>
                <a:spcPts val="2000"/>
              </a:lnSpc>
              <a:buSzPct val="100000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Splitting: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Labeled data split: 70% training, 30% testing.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2" name="Google Shape;85;p11">
            <a:extLst>
              <a:ext uri="{FF2B5EF4-FFF2-40B4-BE49-F238E27FC236}">
                <a16:creationId xmlns:a16="http://schemas.microsoft.com/office/drawing/2014/main" id="{5A749A84-977B-20C4-1204-A8057157E561}"/>
              </a:ext>
            </a:extLst>
          </p:cNvPr>
          <p:cNvSpPr/>
          <p:nvPr/>
        </p:nvSpPr>
        <p:spPr>
          <a:xfrm>
            <a:off x="6030943" y="2798395"/>
            <a:ext cx="3113057" cy="2487070"/>
          </a:xfrm>
          <a:custGeom>
            <a:avLst/>
            <a:gdLst/>
            <a:ahLst/>
            <a:cxnLst/>
            <a:rect l="l" t="t" r="r" b="b"/>
            <a:pathLst>
              <a:path w="10972800" h="8229600" extrusionOk="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320040" cy="51435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solidFill>
            <a:srgbClr val="1A6847"/>
          </a:solidFill>
          <a:ln w="12700">
            <a:solidFill>
              <a:srgbClr val="1A684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114800" y="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D6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7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07457" y="744304"/>
            <a:ext cx="438912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Machine Learning Models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4572000" y="1697355"/>
            <a:ext cx="374904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22959" y="1638851"/>
            <a:ext cx="5173579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000"/>
              </a:lnSpc>
              <a:buSzPct val="100000"/>
            </a:pP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Logistic Regression: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Baseline model with interpretability.</a:t>
            </a:r>
          </a:p>
          <a:p>
            <a:pPr algn="just">
              <a:lnSpc>
                <a:spcPts val="2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
</a:t>
            </a:r>
            <a:r>
              <a:rPr lang="en-US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XGBoost: </a:t>
            </a:r>
            <a:r>
              <a:rPr lang="en-US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Robust classification performance.
Future Goal: Advanced modeling strategies like Autoencoders.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2743200" y="47548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3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  <p:sp>
        <p:nvSpPr>
          <p:cNvPr id="2" name="Google Shape;194;p17">
            <a:extLst>
              <a:ext uri="{FF2B5EF4-FFF2-40B4-BE49-F238E27FC236}">
                <a16:creationId xmlns:a16="http://schemas.microsoft.com/office/drawing/2014/main" id="{DBE80957-E97C-620C-4C66-349BB81AC589}"/>
              </a:ext>
            </a:extLst>
          </p:cNvPr>
          <p:cNvSpPr/>
          <p:nvPr/>
        </p:nvSpPr>
        <p:spPr>
          <a:xfrm flipH="1">
            <a:off x="7404100" y="3810000"/>
            <a:ext cx="1828800" cy="1333500"/>
          </a:xfrm>
          <a:custGeom>
            <a:avLst/>
            <a:gdLst/>
            <a:ahLst/>
            <a:cxnLst/>
            <a:rect l="l" t="t" r="r" b="b"/>
            <a:pathLst>
              <a:path w="10732861" h="12579826" extrusionOk="0">
                <a:moveTo>
                  <a:pt x="10732861" y="0"/>
                </a:moveTo>
                <a:lnTo>
                  <a:pt x="0" y="0"/>
                </a:lnTo>
                <a:lnTo>
                  <a:pt x="0" y="12579826"/>
                </a:lnTo>
                <a:lnTo>
                  <a:pt x="10732861" y="12579826"/>
                </a:lnTo>
                <a:lnTo>
                  <a:pt x="1073286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7205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767</TotalTime>
  <Words>444</Words>
  <Application>Microsoft Office PowerPoint</Application>
  <PresentationFormat>On-screen Show (16:9)</PresentationFormat>
  <Paragraphs>99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Rounded MT Bold</vt:lpstr>
      <vt:lpstr>Calibri</vt:lpstr>
      <vt:lpstr>Franklin Gothic Demi</vt:lpstr>
      <vt:lpstr>Outfit</vt:lpstr>
      <vt:lpstr>Segoe UI Variable Text Semibold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divanshu vaish</cp:lastModifiedBy>
  <cp:revision>5</cp:revision>
  <dcterms:created xsi:type="dcterms:W3CDTF">2024-11-27T03:44:11Z</dcterms:created>
  <dcterms:modified xsi:type="dcterms:W3CDTF">2024-11-28T05:50:42Z</dcterms:modified>
</cp:coreProperties>
</file>